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</p:sldMasterIdLst>
  <p:sldIdLst>
    <p:sldId id="262" r:id="rId2"/>
    <p:sldId id="282" r:id="rId3"/>
    <p:sldId id="256" r:id="rId4"/>
    <p:sldId id="257" r:id="rId5"/>
    <p:sldId id="258" r:id="rId6"/>
    <p:sldId id="259" r:id="rId7"/>
    <p:sldId id="260" r:id="rId8"/>
    <p:sldId id="261" r:id="rId9"/>
    <p:sldId id="268" r:id="rId10"/>
    <p:sldId id="281" r:id="rId11"/>
    <p:sldId id="271" r:id="rId12"/>
    <p:sldId id="269" r:id="rId13"/>
    <p:sldId id="284" r:id="rId14"/>
    <p:sldId id="283" r:id="rId15"/>
    <p:sldId id="266" r:id="rId16"/>
    <p:sldId id="267" r:id="rId17"/>
    <p:sldId id="280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31"/>
    <p:restoredTop sz="95255"/>
  </p:normalViewPr>
  <p:slideViewPr>
    <p:cSldViewPr snapToGrid="0" snapToObjects="1">
      <p:cViewPr varScale="1">
        <p:scale>
          <a:sx n="97" d="100"/>
          <a:sy n="97" d="100"/>
        </p:scale>
        <p:origin x="3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 title="Page Number Shape">
            <a:extLst>
              <a:ext uri="{FF2B5EF4-FFF2-40B4-BE49-F238E27FC236}">
                <a16:creationId xmlns:a16="http://schemas.microsoft.com/office/drawing/2014/main" id="{DD4C4B28-6B4B-4445-8535-F516D74E4AA9}"/>
              </a:ext>
            </a:extLst>
          </p:cNvPr>
          <p:cNvSpPr/>
          <p:nvPr/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2" name="Straight Connector 11" title="Verticle Rule Line">
            <a:extLst>
              <a:ext uri="{FF2B5EF4-FFF2-40B4-BE49-F238E27FC236}">
                <a16:creationId xmlns:a16="http://schemas.microsoft.com/office/drawing/2014/main" id="{0CB1C732-7193-4253-8746-850D090A6B4E}"/>
              </a:ext>
            </a:extLst>
          </p:cNvPr>
          <p:cNvCxnSpPr>
            <a:cxnSpLocks/>
          </p:cNvCxnSpPr>
          <p:nvPr/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03AA199-952B-427F-A5BE-B97D25FD0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1143000"/>
            <a:ext cx="6720840" cy="3730752"/>
          </a:xfrm>
        </p:spPr>
        <p:txBody>
          <a:bodyPr anchor="t">
            <a:normAutofit/>
          </a:bodyPr>
          <a:lstStyle>
            <a:lvl1pPr algn="l"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AA393-A876-475F-A05B-1CCAB6C1F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5010912"/>
            <a:ext cx="6720840" cy="70408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95621-D631-4F31-AEEF-C8574E50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86356" y="6007608"/>
            <a:ext cx="3143643" cy="365125"/>
          </a:xfrm>
        </p:spPr>
        <p:txBody>
          <a:bodyPr/>
          <a:lstStyle/>
          <a:p>
            <a:fld id="{53BEF823-48A5-43FC-BE03-E79964288B41}" type="datetimeFigureOut">
              <a:rPr lang="en-US" smtClean="0"/>
              <a:t>11/16/22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EE125-77AD-4E23-AFB7-C5CFDEAC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8991" y="6007608"/>
            <a:ext cx="672083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69682-B530-4F52-87B9-39464A09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467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351BD-5252-4168-A69E-C6864AE2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48EEE-19C9-493B-836D-73B9E4A0B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A6BFE-11ED-4FB4-9F65-508B5B0F0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11/16/22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0F536E-BEFF-4E0D-B4EC-39DE28C67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E02AF-6FE1-4972-BD48-A82499AD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746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52EE-D9FC-4E51-9BFF-141F91923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051" y="2414016"/>
            <a:ext cx="10666949" cy="3099816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086C4-4949-4E7A-A182-6709496A1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952" y="1389888"/>
            <a:ext cx="10671048" cy="822960"/>
          </a:xfrm>
        </p:spPr>
        <p:txBody>
          <a:bodyPr anchor="ctr"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12BC88-6A2B-4851-9568-23A4B74D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11/16/22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82CFE5-65C3-4F46-9141-46454559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1B390-4E13-4481-AC02-FF126656C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069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E02F8-47BB-4D30-8EFE-69C9222D9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4648" y="758952"/>
            <a:ext cx="6245352" cy="224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844D33-6BF0-4205-A542-8537E3515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4647" y="3273551"/>
            <a:ext cx="6245351" cy="2240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6953A83-D2BE-4015-8D64-BE93DDFE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11/16/22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A849E67-05F9-4033-B033-74D6B8C8E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FAAC6AA-CFFB-438F-9327-DDB023E2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A4960CB-ABA7-4442-AB15-FE444F23C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5969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48291-9C7D-407E-8D07-FA3A323EA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192D2-8BA6-4A4D-814D-AD37A2A10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0323" y="1377198"/>
            <a:ext cx="6239675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FD4BC-C948-41C4-BA24-5D26147E1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84647" y="3319548"/>
            <a:ext cx="6245351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2E359C-F73D-4F1B-9F9A-6D6285671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84646" y="3932372"/>
            <a:ext cx="6245352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76B63AE-38FF-40DD-A543-32DD98E6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686C0EB-E082-4BAB-99E8-B42F3C28B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11/16/22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3CB0152-BA1F-48C7-A66F-3ADB51C94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D1C21B3-5CF6-415F-8295-EED3DF5C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704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470D5-4EB9-4410-A8AE-6D85F192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887FB59-BA77-4864-B9E8-99485125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11/16/22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F0BC0B-BA67-455B-B567-1473DF062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F0BCF3-6FB5-4529-AA6A-A3146735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949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1315B-6865-4A5A-91C1-B7533903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11/16/22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36720-08C7-43DE-8EB5-CAB52D0E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477AF-B012-491C-AE42-22DE1203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52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183AC-72A9-43F5-A1B3-1D7A6A4C7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58951"/>
            <a:ext cx="6245352" cy="475488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45592-52ED-4270-ACBB-BCC528DAC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3" y="3815080"/>
            <a:ext cx="3831336" cy="169875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9A93518-F9B5-418F-9883-BEF8359B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11/16/22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7B9FFE7-C4AB-425B-9B56-E412C722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9231052-EBA8-4781-B28A-2FEA8BE5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DBF9E7-F686-4FA1-9BA5-69BDD014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30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9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16CF06-B27C-4DC4-981D-38E31997BD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58951"/>
            <a:ext cx="6245352" cy="4754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76E66-2CB3-4F47-97F6-077C42818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2" y="3794760"/>
            <a:ext cx="3831336" cy="17190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414C9F-CBBD-4D5E-A831-BC0CDFEBC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11/16/22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58DC0C8-B580-442D-8DAC-4F0F869B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B0D29E8-DFEE-49AB-83AF-85FF2525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EAAF1B-6B6E-4D37-8F57-E403C637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26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862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9FCF-ACDF-495D-ACFA-15FCAC9E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3786E3-AB17-427E-8EF8-7FCB671A1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33B4E9-7A16-448C-8BE6-B14941A3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11/16/22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212F5-5835-49FF-836F-5E3008A0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D492B-E5EE-4D24-A087-57D739CF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753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31E395-94BD-4E79-8E42-9CD4EB33C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75542" y="758952"/>
            <a:ext cx="2954458" cy="498600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AA8A4-66BC-4E80-ABE3-F533F82B8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8952" y="758952"/>
            <a:ext cx="7407586" cy="49860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DA4EA6-6A1A-48ED-9D79-A438561C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11/16/22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49B2BA-9250-4EBF-8820-10BDA5C1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14475-55F3-4C46-BAE2-E4D93E9E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723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 title="Page Number Shape">
            <a:extLst>
              <a:ext uri="{FF2B5EF4-FFF2-40B4-BE49-F238E27FC236}">
                <a16:creationId xmlns:a16="http://schemas.microsoft.com/office/drawing/2014/main" id="{72411438-92A5-42B0-9C54-EA4FB32ACB5E}"/>
              </a:ext>
            </a:extLst>
          </p:cNvPr>
          <p:cNvSpPr/>
          <p:nvPr/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6E4D8-47B6-4DEC-BD29-B3B6ED4CC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47548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F5D4C-4873-4052-A294-99CCB9421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D62B3-3490-46B4-A10E-33FCE4A1F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16952" y="6007608"/>
            <a:ext cx="3813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r"/>
            <a:fld id="{53BEF823-48A5-43FC-BE03-E79964288B41}" type="datetimeFigureOut">
              <a:rPr lang="en-US" smtClean="0"/>
              <a:pPr algn="r"/>
              <a:t>11/16/22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24CB1-7D5F-4F52-9F99-7068F5819E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007608"/>
            <a:ext cx="383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F9CC9-1431-4569-B2F1-D04814955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6616" y="6007608"/>
            <a:ext cx="411480" cy="36512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989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50" r:id="rId6"/>
    <p:sldLayoutId id="2147483745" r:id="rId7"/>
    <p:sldLayoutId id="2147483746" r:id="rId8"/>
    <p:sldLayoutId id="2147483747" r:id="rId9"/>
    <p:sldLayoutId id="2147483749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i="1" kern="1200" spc="1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8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KZBTYViDPlQ?feature=oembed" TargetMode="Externa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reach.us@haveringmind.org.u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oacs.org.uk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325" y="1201002"/>
            <a:ext cx="4441655" cy="431282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spcAft>
                <a:spcPts val="800"/>
              </a:spcAft>
            </a:pPr>
            <a:r>
              <a:rPr lang="en-US" sz="6000" dirty="0"/>
              <a:t>Looking After our Spiritual &amp; Mental </a:t>
            </a:r>
            <a:br>
              <a:rPr lang="en-US" sz="6000" dirty="0"/>
            </a:br>
            <a:r>
              <a:rPr lang="en-US" sz="6000" dirty="0"/>
              <a:t>Health (post Pandemic)</a:t>
            </a:r>
            <a:b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1201002"/>
            <a:ext cx="6197007" cy="5218086"/>
          </a:xfrm>
        </p:spPr>
        <p:txBody>
          <a:bodyPr vert="horz" lIns="91440" tIns="45720" rIns="91440" bIns="45720" rtlCol="0">
            <a:normAutofit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  <a:p>
            <a:pPr marL="182880" algn="ctr">
              <a:lnSpc>
                <a:spcPct val="110000"/>
              </a:lnSpc>
            </a:pPr>
            <a:r>
              <a:rPr lang="en-US" sz="6000" i="1" dirty="0"/>
              <a:t>WELCOME</a:t>
            </a:r>
          </a:p>
          <a:p>
            <a:pPr marL="182880" algn="ctr">
              <a:lnSpc>
                <a:spcPct val="110000"/>
              </a:lnSpc>
            </a:pPr>
            <a:r>
              <a:rPr lang="en-US" sz="3600" i="1" dirty="0"/>
              <a:t>Essex Mind &amp; Spirit</a:t>
            </a:r>
          </a:p>
          <a:p>
            <a:pPr marL="182880" algn="ctr">
              <a:lnSpc>
                <a:spcPct val="110000"/>
              </a:lnSpc>
            </a:pPr>
            <a:r>
              <a:rPr lang="en-US" sz="3600" i="1" dirty="0"/>
              <a:t>St John’s Colchester </a:t>
            </a:r>
          </a:p>
          <a:p>
            <a:pPr marL="182880" algn="ctr">
              <a:lnSpc>
                <a:spcPct val="110000"/>
              </a:lnSpc>
            </a:pPr>
            <a:r>
              <a:rPr lang="en-US" sz="3600" i="1" dirty="0"/>
              <a:t>23</a:t>
            </a:r>
            <a:r>
              <a:rPr lang="en-US" sz="3600" i="1" baseline="30000" dirty="0"/>
              <a:t>rd</a:t>
            </a:r>
            <a:r>
              <a:rPr lang="en-US" sz="3600" i="1" dirty="0"/>
              <a:t> June 2022</a:t>
            </a:r>
          </a:p>
          <a:p>
            <a:pPr marL="182880" algn="ctr">
              <a:lnSpc>
                <a:spcPct val="110000"/>
              </a:lnSpc>
            </a:pPr>
            <a:r>
              <a:rPr lang="en-US" sz="2800" i="1" dirty="0"/>
              <a:t>Paul McNamara</a:t>
            </a:r>
          </a:p>
          <a:p>
            <a:pPr marL="182880" algn="ctr">
              <a:lnSpc>
                <a:spcPct val="110000"/>
              </a:lnSpc>
            </a:pPr>
            <a:r>
              <a:rPr lang="en-US" sz="2800" i="1" dirty="0"/>
              <a:t>NELFT Chaplain</a:t>
            </a:r>
          </a:p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endParaRPr lang="en-US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367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1201002"/>
            <a:ext cx="3831335" cy="431282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spcAft>
                <a:spcPts val="800"/>
              </a:spcAft>
            </a:pPr>
            <a:r>
              <a:rPr lang="en-US" sz="6000" dirty="0"/>
              <a:t>The role of Hospital  Chaplaincy</a:t>
            </a:r>
            <a:br>
              <a:rPr lang="en-US" sz="6000" dirty="0"/>
            </a:br>
            <a:r>
              <a:rPr lang="en-US" sz="6000" dirty="0"/>
              <a:t>in</a:t>
            </a:r>
            <a: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 mental health?</a:t>
            </a:r>
            <a:b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1201002"/>
            <a:ext cx="6197007" cy="5218086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r>
              <a:rPr lang="en-US" sz="3200" dirty="0"/>
              <a:t>Providing spiritual,  religious and pastoral care to patients, service users, families, </a:t>
            </a:r>
          </a:p>
          <a:p>
            <a:pPr marL="182880">
              <a:lnSpc>
                <a:spcPct val="110000"/>
              </a:lnSpc>
            </a:pPr>
            <a:r>
              <a:rPr lang="en-US" sz="3200" dirty="0" err="1"/>
              <a:t>carers</a:t>
            </a:r>
            <a:r>
              <a:rPr lang="en-US" sz="3200" dirty="0"/>
              <a:t> and staff……. Also reaching out to support mental health community service users……</a:t>
            </a:r>
          </a:p>
          <a:p>
            <a:pPr marL="182880">
              <a:lnSpc>
                <a:spcPct val="110000"/>
              </a:lnSpc>
            </a:pPr>
            <a:endParaRPr lang="en-US" sz="3200" dirty="0"/>
          </a:p>
          <a:p>
            <a:pPr marL="182880">
              <a:lnSpc>
                <a:spcPct val="110000"/>
              </a:lnSpc>
            </a:pPr>
            <a:r>
              <a:rPr lang="en-US" sz="3200" dirty="0"/>
              <a:t>The nature of “holistic care”</a:t>
            </a:r>
          </a:p>
          <a:p>
            <a:pPr marL="182880">
              <a:lnSpc>
                <a:spcPct val="110000"/>
              </a:lnSpc>
            </a:pPr>
            <a:r>
              <a:rPr lang="en-US" sz="3200" dirty="0"/>
              <a:t>Life in abundance and life to all……..</a:t>
            </a:r>
          </a:p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endParaRPr lang="en-US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17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1201002"/>
            <a:ext cx="3831335" cy="43128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800"/>
              </a:spcAft>
            </a:pPr>
            <a:r>
              <a:rPr lang="en-US" sz="6000" i="1" kern="1200" spc="1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What is good mental health?</a:t>
            </a:r>
            <a:br>
              <a:rPr lang="en-US" sz="6000" i="1" kern="1200" spc="1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endParaRPr lang="en-US" sz="6000" i="1" kern="1200" spc="100" baseline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1201002"/>
            <a:ext cx="6197007" cy="4312829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r>
              <a:rPr lang="en-US" sz="3200" dirty="0"/>
              <a:t>“</a:t>
            </a:r>
            <a:r>
              <a:rPr lang="en-US" sz="3200" i="1" dirty="0"/>
              <a:t>the emotional and spiritual resilience which allows us to enjoy life and survive pain, disappointment and sadness. It is a positive sense of well-being and an underlying belief in our own, and others’, dignity and worth.”</a:t>
            </a:r>
          </a:p>
          <a:p>
            <a:pPr marL="182880">
              <a:lnSpc>
                <a:spcPct val="110000"/>
              </a:lnSpc>
            </a:pPr>
            <a:r>
              <a:rPr lang="en-US" sz="3200" i="1" dirty="0"/>
              <a:t>- Health Education Authority</a:t>
            </a:r>
            <a:endParaRPr lang="en-US" sz="3200" dirty="0">
              <a:effectLst/>
            </a:endParaRPr>
          </a:p>
          <a:p>
            <a:pPr marL="182880">
              <a:lnSpc>
                <a:spcPct val="110000"/>
              </a:lnSpc>
            </a:pPr>
            <a:endParaRPr lang="en-US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74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1201002"/>
            <a:ext cx="3831335" cy="43128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800"/>
              </a:spcAft>
            </a:pPr>
            <a: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What is </a:t>
            </a:r>
            <a:r>
              <a:rPr lang="en-US" sz="6000" dirty="0"/>
              <a:t>poor</a:t>
            </a:r>
            <a: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 mental health?</a:t>
            </a:r>
            <a:b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1201002"/>
            <a:ext cx="6197007" cy="4312829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r>
              <a:rPr lang="en-GB" sz="3200" i="1" dirty="0">
                <a:latin typeface="Futura Bk BT" panose="020B0502020204020303"/>
                <a:ea typeface="Calibri" panose="020F0502020204030204" pitchFamily="34" charset="0"/>
                <a:cs typeface="Times New Roman" panose="02020603050405020304" pitchFamily="18" charset="0"/>
              </a:rPr>
              <a:t>“a health condition involving a significant change to a person’s thinking, emotions and behaviour. These changes will go beyond a ‘minor annoyance’ and will most likely affect that person’s ability to engage in everyday life – their work, relationships and faith involvement.”</a:t>
            </a:r>
          </a:p>
          <a:p>
            <a:pPr marL="182880">
              <a:lnSpc>
                <a:spcPct val="110000"/>
              </a:lnSpc>
            </a:pPr>
            <a:endParaRPr lang="en-US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868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1201002"/>
            <a:ext cx="3831335" cy="513353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spcAft>
                <a:spcPts val="800"/>
              </a:spcAft>
            </a:pPr>
            <a:r>
              <a:rPr lang="en-GB" sz="6000" dirty="0"/>
              <a:t>Health conditions and age</a:t>
            </a:r>
            <a:br>
              <a:rPr lang="en-GB" sz="6000" dirty="0"/>
            </a:br>
            <a:br>
              <a:rPr lang="en-US" sz="6000" dirty="0"/>
            </a:br>
            <a:r>
              <a:rPr lang="en-GB" sz="2700" dirty="0">
                <a:latin typeface="Futura Bk BT" panose="020B0502020204020303" pitchFamily="34" charset="0"/>
              </a:rPr>
              <a:t>Problems with mental health can occur at any time – but there is a spike in early adulthood</a:t>
            </a:r>
            <a:br>
              <a:rPr lang="en-GB" sz="2700" dirty="0">
                <a:latin typeface="Futura Bk BT" panose="020B0502020204020303" pitchFamily="34" charset="0"/>
              </a:rPr>
            </a:br>
            <a:br>
              <a:rPr lang="en-GB" sz="2700" dirty="0">
                <a:latin typeface="Futura Bk BT" panose="020B0502020204020303" pitchFamily="34" charset="0"/>
              </a:rPr>
            </a:br>
            <a:br>
              <a:rPr lang="en-GB" sz="6000" dirty="0">
                <a:latin typeface="Futura Bk BT" panose="020B0502020204020303" pitchFamily="34" charset="0"/>
              </a:rPr>
            </a:b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1201002"/>
            <a:ext cx="6197007" cy="4312829"/>
          </a:xfrm>
        </p:spPr>
        <p:txBody>
          <a:bodyPr vert="horz" lIns="91440" tIns="45720" rIns="91440" bIns="45720" rtlCol="0">
            <a:normAutofit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pic>
        <p:nvPicPr>
          <p:cNvPr id="10" name="Picture 9" descr="Screen Clipping">
            <a:extLst>
              <a:ext uri="{FF2B5EF4-FFF2-40B4-BE49-F238E27FC236}">
                <a16:creationId xmlns:a16="http://schemas.microsoft.com/office/drawing/2014/main" id="{553C25E2-97F3-6F41-97EE-E4AE6542C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991" y="1159096"/>
            <a:ext cx="6197005" cy="450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74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1201002"/>
            <a:ext cx="3831335" cy="43128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800"/>
              </a:spcAft>
            </a:pPr>
            <a:br>
              <a:rPr lang="en-US" sz="6000" dirty="0"/>
            </a:br>
            <a:r>
              <a:rPr lang="en-US" sz="6000" dirty="0"/>
              <a:t>A few statistics….</a:t>
            </a:r>
            <a:b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1201002"/>
            <a:ext cx="6197007" cy="4312829"/>
          </a:xfrm>
        </p:spPr>
        <p:txBody>
          <a:bodyPr vert="horz" lIns="91440" tIns="45720" rIns="91440" bIns="45720" rtlCol="0">
            <a:normAutofit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endParaRPr lang="en-US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7248EBC5-4DE8-5B41-9F4A-A3A256ED1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593" y="1614931"/>
            <a:ext cx="6859412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53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V="1">
            <a:off x="-640079" y="7534655"/>
            <a:ext cx="54864" cy="5486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spcAft>
                <a:spcPts val="800"/>
              </a:spcAft>
            </a:pP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1201002"/>
            <a:ext cx="6197007" cy="4312829"/>
          </a:xfrm>
        </p:spPr>
        <p:txBody>
          <a:bodyPr vert="horz" lIns="91440" tIns="45720" rIns="91440" bIns="45720" rtlCol="0">
            <a:normAutofit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endParaRPr lang="en-US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77D9B4-010A-3746-8E35-C12C548AF5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57" t="22857" r="24892" b="15809"/>
          <a:stretch/>
        </p:blipFill>
        <p:spPr>
          <a:xfrm>
            <a:off x="2919992" y="402746"/>
            <a:ext cx="8864009" cy="59093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822803-C6B9-3194-68B8-B2E997CE586F}"/>
              </a:ext>
            </a:extLst>
          </p:cNvPr>
          <p:cNvSpPr txBox="1"/>
          <p:nvPr/>
        </p:nvSpPr>
        <p:spPr>
          <a:xfrm>
            <a:off x="407999" y="402747"/>
            <a:ext cx="210399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It is helpful to speak of good and poor mental health in the context of wellbeing as shown by the diagram (right)</a:t>
            </a:r>
          </a:p>
        </p:txBody>
      </p:sp>
    </p:spTree>
    <p:extLst>
      <p:ext uri="{BB962C8B-B14F-4D97-AF65-F5344CB8AC3E}">
        <p14:creationId xmlns:p14="http://schemas.microsoft.com/office/powerpoint/2010/main" val="3877546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1201002"/>
            <a:ext cx="3831335" cy="43128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800"/>
              </a:spcAft>
            </a:pPr>
            <a:b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1201002"/>
            <a:ext cx="6197007" cy="4312829"/>
          </a:xfrm>
        </p:spPr>
        <p:txBody>
          <a:bodyPr vert="horz" lIns="91440" tIns="45720" rIns="91440" bIns="45720" rtlCol="0">
            <a:normAutofit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endParaRPr lang="en-US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961647A-54A1-0346-934F-5FC2EFAA2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257" y="1143293"/>
            <a:ext cx="8054594" cy="463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41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1201002"/>
            <a:ext cx="3831335" cy="43128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800"/>
              </a:spcAft>
            </a:pPr>
            <a: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The Impact of the Pandemic</a:t>
            </a: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1201002"/>
            <a:ext cx="6197007" cy="5144380"/>
          </a:xfrm>
        </p:spPr>
        <p:txBody>
          <a:bodyPr vert="horz" lIns="91440" tIns="45720" rIns="91440" bIns="45720" rtlCol="0">
            <a:normAutofit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r>
              <a:rPr lang="en-US" sz="3200" dirty="0"/>
              <a:t>Anxiety, isolation, depression, an escalation of present conditions, longer term suffering, long covid,  reduced development, lack of community, lack of work, lack of religious and spiritual support, health inequality etc.  </a:t>
            </a: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12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1201002"/>
            <a:ext cx="3831335" cy="431282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spcAft>
                <a:spcPts val="800"/>
              </a:spcAft>
            </a:pPr>
            <a: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The Impact of the Pandemic</a:t>
            </a:r>
            <a:b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31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We are all in the same storm, but not in the same boat!</a:t>
            </a: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1201002"/>
            <a:ext cx="6197007" cy="5144380"/>
          </a:xfrm>
        </p:spPr>
        <p:txBody>
          <a:bodyPr vert="horz" lIns="91440" tIns="45720" rIns="91440" bIns="45720" rtlCol="0">
            <a:normAutofit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9566C5B5-FC94-2343-8048-71FBF15C1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992" y="1256483"/>
            <a:ext cx="6299217" cy="503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781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1201002"/>
            <a:ext cx="3831335" cy="43128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800"/>
              </a:spcAft>
            </a:pPr>
            <a:r>
              <a:rPr lang="en-US" sz="6000" dirty="0"/>
              <a:t>But there’s more………</a:t>
            </a: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1201002"/>
            <a:ext cx="6197007" cy="5396949"/>
          </a:xfr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182880">
              <a:lnSpc>
                <a:spcPct val="110000"/>
              </a:lnSpc>
            </a:pPr>
            <a:r>
              <a:rPr lang="en-US" sz="4800" dirty="0"/>
              <a:t>In the last 6 months……..</a:t>
            </a:r>
          </a:p>
          <a:p>
            <a:pPr marL="182880">
              <a:lnSpc>
                <a:spcPct val="110000"/>
              </a:lnSpc>
            </a:pPr>
            <a:r>
              <a:rPr lang="en-US" sz="4800" dirty="0"/>
              <a:t>The War in Ukraine</a:t>
            </a:r>
          </a:p>
          <a:p>
            <a:pPr marL="182880">
              <a:lnSpc>
                <a:spcPct val="110000"/>
              </a:lnSpc>
            </a:pPr>
            <a:r>
              <a:rPr lang="en-US" sz="4800" dirty="0"/>
              <a:t>Political Scandal/Division</a:t>
            </a:r>
          </a:p>
          <a:p>
            <a:pPr marL="182880">
              <a:lnSpc>
                <a:spcPct val="110000"/>
              </a:lnSpc>
            </a:pPr>
            <a:r>
              <a:rPr lang="en-US" sz="4800" dirty="0"/>
              <a:t>Utility Prices</a:t>
            </a:r>
          </a:p>
          <a:p>
            <a:pPr marL="182880">
              <a:lnSpc>
                <a:spcPct val="110000"/>
              </a:lnSpc>
            </a:pPr>
            <a:r>
              <a:rPr lang="en-US" sz="4800" dirty="0"/>
              <a:t>Inflation/Food Banks</a:t>
            </a:r>
          </a:p>
          <a:p>
            <a:pPr marL="182880">
              <a:lnSpc>
                <a:spcPct val="110000"/>
              </a:lnSpc>
            </a:pPr>
            <a:r>
              <a:rPr lang="en-US" sz="4800" dirty="0"/>
              <a:t>Ongoing political turmoil </a:t>
            </a:r>
          </a:p>
          <a:p>
            <a:pPr marL="182880">
              <a:lnSpc>
                <a:spcPct val="110000"/>
              </a:lnSpc>
            </a:pPr>
            <a:r>
              <a:rPr lang="en-US" sz="4800" dirty="0"/>
              <a:t>e.g. NI Protocol EEC</a:t>
            </a:r>
          </a:p>
          <a:p>
            <a:pPr marL="182880">
              <a:lnSpc>
                <a:spcPct val="110000"/>
              </a:lnSpc>
            </a:pPr>
            <a:r>
              <a:rPr lang="en-US" sz="4800" dirty="0"/>
              <a:t>Climate Change</a:t>
            </a:r>
          </a:p>
          <a:p>
            <a:pPr marL="182880">
              <a:lnSpc>
                <a:spcPct val="110000"/>
              </a:lnSpc>
            </a:pPr>
            <a:r>
              <a:rPr lang="en-US" sz="4800" dirty="0"/>
              <a:t>Increased uncertainty</a:t>
            </a:r>
          </a:p>
          <a:p>
            <a:pPr marL="182880">
              <a:lnSpc>
                <a:spcPct val="110000"/>
              </a:lnSpc>
            </a:pPr>
            <a:endParaRPr lang="en-US" sz="4800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68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054" y="1201002"/>
            <a:ext cx="4272234" cy="43128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800"/>
              </a:spcAft>
            </a:pPr>
            <a:r>
              <a:rPr lang="en-US" sz="8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Grief &amp; Mourning</a:t>
            </a: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640079"/>
            <a:ext cx="6197007" cy="5714707"/>
          </a:xfrm>
        </p:spPr>
        <p:txBody>
          <a:bodyPr vert="horz" lIns="91440" tIns="45720" rIns="91440" bIns="45720" rtlCol="0">
            <a:normAutofit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r>
              <a:rPr lang="en-US" sz="3600" dirty="0"/>
              <a:t>How do we define grief?</a:t>
            </a:r>
          </a:p>
          <a:p>
            <a:pPr marL="182880">
              <a:lnSpc>
                <a:spcPct val="110000"/>
              </a:lnSpc>
            </a:pPr>
            <a:r>
              <a:rPr lang="en-US" sz="3600" dirty="0"/>
              <a:t>What are our losses?</a:t>
            </a:r>
          </a:p>
          <a:p>
            <a:pPr marL="182880">
              <a:lnSpc>
                <a:spcPct val="110000"/>
              </a:lnSpc>
            </a:pPr>
            <a:r>
              <a:rPr lang="en-US" sz="3600" dirty="0"/>
              <a:t>Family, Friends, Hope, Identity, Work, Income, Routine, Health, Faith, Ritual/Practice, Social Interaction, Nourishment for Mind Body &amp; Spirit</a:t>
            </a: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23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054" y="1201002"/>
            <a:ext cx="4272234" cy="43128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800"/>
              </a:spcAft>
            </a:pPr>
            <a:r>
              <a:rPr lang="en-US" sz="8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Grief &amp; Mourning</a:t>
            </a: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640079"/>
            <a:ext cx="6197007" cy="5714707"/>
          </a:xfrm>
        </p:spPr>
        <p:txBody>
          <a:bodyPr vert="horz" lIns="91440" tIns="45720" rIns="91440" bIns="45720" rtlCol="0">
            <a:normAutofit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r>
              <a:rPr lang="en-US" sz="3600" dirty="0"/>
              <a:t>How do we define Mourning?</a:t>
            </a:r>
          </a:p>
          <a:p>
            <a:pPr marL="182880">
              <a:lnSpc>
                <a:spcPct val="110000"/>
              </a:lnSpc>
            </a:pPr>
            <a:r>
              <a:rPr lang="en-US" sz="3600" dirty="0"/>
              <a:t>Working through the internal emotions and feelings through expression  of grief…… some examples</a:t>
            </a:r>
          </a:p>
          <a:p>
            <a:pPr marL="182880">
              <a:lnSpc>
                <a:spcPct val="110000"/>
              </a:lnSpc>
            </a:pPr>
            <a:r>
              <a:rPr lang="en-US" sz="3600" dirty="0"/>
              <a:t>NHS de briefs, local gatherings to share stories</a:t>
            </a: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263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1201002"/>
            <a:ext cx="3831335" cy="43128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800"/>
              </a:spcAft>
            </a:pPr>
            <a: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What </a:t>
            </a:r>
            <a:r>
              <a:rPr lang="en-US" sz="6000" dirty="0"/>
              <a:t>can we do for ourselves?</a:t>
            </a:r>
            <a:b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640079"/>
            <a:ext cx="6197007" cy="5714707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r>
              <a:rPr lang="en-US" sz="2400" dirty="0"/>
              <a:t>Oxygen masks: put your own on first   before helping others…………..</a:t>
            </a:r>
          </a:p>
          <a:p>
            <a:pPr marL="182880">
              <a:lnSpc>
                <a:spcPct val="110000"/>
              </a:lnSpc>
            </a:pPr>
            <a:endParaRPr lang="en-US" sz="2400" dirty="0"/>
          </a:p>
          <a:p>
            <a:pPr marL="182880">
              <a:lnSpc>
                <a:spcPct val="110000"/>
              </a:lnSpc>
            </a:pPr>
            <a:r>
              <a:rPr lang="en-US" sz="2400" dirty="0"/>
              <a:t>Wellbeing Checklist:</a:t>
            </a:r>
          </a:p>
          <a:p>
            <a:pPr marL="640080" indent="-457200">
              <a:lnSpc>
                <a:spcPct val="110000"/>
              </a:lnSpc>
              <a:buAutoNum type="arabicPeriod"/>
            </a:pPr>
            <a:r>
              <a:rPr lang="en-US" sz="2400" dirty="0"/>
              <a:t>Hydration</a:t>
            </a:r>
          </a:p>
          <a:p>
            <a:pPr marL="640080" indent="-457200">
              <a:lnSpc>
                <a:spcPct val="110000"/>
              </a:lnSpc>
              <a:buAutoNum type="arabicPeriod"/>
            </a:pPr>
            <a:r>
              <a:rPr lang="en-US" sz="2400" dirty="0"/>
              <a:t>Food</a:t>
            </a:r>
          </a:p>
          <a:p>
            <a:pPr marL="640080" indent="-457200">
              <a:lnSpc>
                <a:spcPct val="110000"/>
              </a:lnSpc>
              <a:buAutoNum type="arabicPeriod"/>
            </a:pPr>
            <a:r>
              <a:rPr lang="en-US" sz="2400" dirty="0"/>
              <a:t>Sleep</a:t>
            </a:r>
          </a:p>
          <a:p>
            <a:pPr marL="640080" indent="-457200">
              <a:lnSpc>
                <a:spcPct val="110000"/>
              </a:lnSpc>
              <a:buAutoNum type="arabicPeriod"/>
            </a:pPr>
            <a:r>
              <a:rPr lang="en-US" sz="2400" dirty="0"/>
              <a:t>Exercise</a:t>
            </a:r>
          </a:p>
          <a:p>
            <a:pPr marL="640080" indent="-457200">
              <a:lnSpc>
                <a:spcPct val="110000"/>
              </a:lnSpc>
              <a:buAutoNum type="arabicPeriod"/>
            </a:pPr>
            <a:r>
              <a:rPr lang="en-US" sz="2400" dirty="0"/>
              <a:t>Creativity</a:t>
            </a:r>
          </a:p>
          <a:p>
            <a:pPr marL="640080" indent="-457200">
              <a:lnSpc>
                <a:spcPct val="110000"/>
              </a:lnSpc>
              <a:buAutoNum type="arabicPeriod"/>
            </a:pPr>
            <a:r>
              <a:rPr lang="en-US" sz="2400" dirty="0"/>
              <a:t>Socialisation</a:t>
            </a:r>
          </a:p>
          <a:p>
            <a:pPr marL="640080" indent="-457200">
              <a:lnSpc>
                <a:spcPct val="110000"/>
              </a:lnSpc>
              <a:buAutoNum type="arabicPeriod"/>
            </a:pPr>
            <a:r>
              <a:rPr lang="en-US" sz="2400" dirty="0"/>
              <a:t>Spiritual</a:t>
            </a: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27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1201002"/>
            <a:ext cx="3831335" cy="43128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800"/>
              </a:spcAft>
            </a:pPr>
            <a: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What </a:t>
            </a:r>
            <a:r>
              <a:rPr lang="en-US" sz="6000" dirty="0"/>
              <a:t>can we do for others?</a:t>
            </a:r>
            <a:b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1201002"/>
            <a:ext cx="6197007" cy="4682963"/>
          </a:xfrm>
        </p:spPr>
        <p:txBody>
          <a:bodyPr vert="horz" lIns="91440" tIns="45720" rIns="91440" bIns="45720" rtlCol="0">
            <a:normAutofit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r>
              <a:rPr lang="en-US" sz="2400" dirty="0"/>
              <a:t>Our families, friends, community etc.</a:t>
            </a:r>
          </a:p>
          <a:p>
            <a:pPr marL="182880">
              <a:lnSpc>
                <a:spcPct val="110000"/>
              </a:lnSpc>
            </a:pPr>
            <a:r>
              <a:rPr lang="en-US" sz="2400" dirty="0"/>
              <a:t>Noticing, listening, making connection through empathy, not fixing, acceptance of how people are feeling,  valuing one another through shared experiences and building memories helping people to find meaning</a:t>
            </a:r>
          </a:p>
          <a:p>
            <a:pPr marL="182880">
              <a:lnSpc>
                <a:spcPct val="110000"/>
              </a:lnSpc>
            </a:pPr>
            <a:r>
              <a:rPr lang="en-US" sz="2400" dirty="0"/>
              <a:t>E.g. Local </a:t>
            </a:r>
            <a:r>
              <a:rPr lang="en-US" sz="2400" dirty="0" err="1"/>
              <a:t>What’sapp</a:t>
            </a:r>
            <a:r>
              <a:rPr lang="en-US" sz="2400" dirty="0"/>
              <a:t> Group</a:t>
            </a:r>
          </a:p>
          <a:p>
            <a:pPr marL="182880">
              <a:lnSpc>
                <a:spcPct val="110000"/>
              </a:lnSpc>
            </a:pPr>
            <a:endParaRPr lang="en-US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291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26514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1201002"/>
            <a:ext cx="3831335" cy="43128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800"/>
              </a:spcAft>
            </a:pPr>
            <a: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Empathy v. Sympathy</a:t>
            </a:r>
            <a:b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1201002"/>
            <a:ext cx="6197007" cy="4312829"/>
          </a:xfrm>
        </p:spPr>
        <p:txBody>
          <a:bodyPr vert="horz" lIns="91440" tIns="45720" rIns="91440" bIns="45720" rtlCol="0">
            <a:normAutofit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endParaRPr lang="en-US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pic>
        <p:nvPicPr>
          <p:cNvPr id="5" name="Online Media 4" descr="Brené Brown on Empathy vs Sympathy">
            <a:hlinkClick r:id="" action="ppaction://media"/>
            <a:extLst>
              <a:ext uri="{FF2B5EF4-FFF2-40B4-BE49-F238E27FC236}">
                <a16:creationId xmlns:a16="http://schemas.microsoft.com/office/drawing/2014/main" id="{0197641C-437F-F746-A07D-8BFC734CE29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024401" y="1156545"/>
            <a:ext cx="6974816" cy="394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8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1201002"/>
            <a:ext cx="3831335" cy="43128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800"/>
              </a:spcAft>
            </a:pPr>
            <a:r>
              <a:rPr lang="en-US" sz="6000" dirty="0"/>
              <a:t>Where To Get Help…..</a:t>
            </a:r>
            <a:br>
              <a:rPr lang="en-US" sz="6000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569842"/>
            <a:ext cx="6197007" cy="5872522"/>
          </a:xfrm>
        </p:spPr>
        <p:txBody>
          <a:bodyPr vert="horz" lIns="91440" tIns="45720" rIns="91440" bIns="45720" rtlCol="0">
            <a:normAutofit/>
          </a:bodyPr>
          <a:lstStyle/>
          <a:p>
            <a:pPr marL="182880">
              <a:lnSpc>
                <a:spcPct val="110000"/>
              </a:lnSpc>
            </a:pPr>
            <a:endParaRPr lang="en-US" dirty="0"/>
          </a:p>
          <a:p>
            <a:pPr marL="182880">
              <a:lnSpc>
                <a:spcPct val="110000"/>
              </a:lnSpc>
            </a:pPr>
            <a:r>
              <a:rPr lang="en-US" dirty="0"/>
              <a:t>999 A &amp; E</a:t>
            </a:r>
          </a:p>
          <a:p>
            <a:pPr marL="182880">
              <a:lnSpc>
                <a:spcPct val="110000"/>
              </a:lnSpc>
            </a:pPr>
            <a:r>
              <a:rPr lang="en-US" dirty="0"/>
              <a:t>GP</a:t>
            </a:r>
          </a:p>
          <a:p>
            <a:pPr marL="182880">
              <a:lnSpc>
                <a:spcPct val="110000"/>
              </a:lnSpc>
            </a:pPr>
            <a:r>
              <a:rPr lang="en-US" dirty="0"/>
              <a:t>Mental Health Direct 0300 555 1000</a:t>
            </a:r>
          </a:p>
          <a:p>
            <a:pPr marL="182880">
              <a:lnSpc>
                <a:spcPct val="110000"/>
              </a:lnSpc>
            </a:pPr>
            <a:r>
              <a:rPr lang="en-US"/>
              <a:t>Samaritans</a:t>
            </a:r>
            <a:endParaRPr lang="en-US" dirty="0"/>
          </a:p>
          <a:p>
            <a:pPr marL="182880">
              <a:lnSpc>
                <a:spcPct val="110000"/>
              </a:lnSpc>
            </a:pPr>
            <a:r>
              <a:rPr lang="en-US" dirty="0"/>
              <a:t>Mind </a:t>
            </a:r>
          </a:p>
          <a:p>
            <a:pPr marL="182880">
              <a:lnSpc>
                <a:spcPct val="110000"/>
              </a:lnSpc>
            </a:pPr>
            <a:r>
              <a:rPr lang="en-US" dirty="0">
                <a:hlinkClick r:id="rId3"/>
              </a:rPr>
              <a:t>mind.org.uk</a:t>
            </a:r>
            <a:endParaRPr lang="en-US" dirty="0"/>
          </a:p>
          <a:p>
            <a:pPr marL="182880">
              <a:lnSpc>
                <a:spcPct val="110000"/>
              </a:lnSpc>
            </a:pPr>
            <a:r>
              <a:rPr lang="en-US" dirty="0"/>
              <a:t>Open Adult Counselling Service </a:t>
            </a:r>
            <a:r>
              <a:rPr lang="en-US" dirty="0">
                <a:hlinkClick r:id="rId4"/>
              </a:rPr>
              <a:t>www.oacs.org.uk</a:t>
            </a:r>
            <a:endParaRPr lang="en-US" dirty="0"/>
          </a:p>
          <a:p>
            <a:pPr marL="182880">
              <a:lnSpc>
                <a:spcPct val="110000"/>
              </a:lnSpc>
            </a:pPr>
            <a:r>
              <a:rPr lang="en-GB" dirty="0"/>
              <a:t>07963 279272 / 07722 958017</a:t>
            </a:r>
          </a:p>
          <a:p>
            <a:pPr marL="182880">
              <a:lnSpc>
                <a:spcPct val="110000"/>
              </a:lnSpc>
            </a:pPr>
            <a:r>
              <a:rPr lang="en-GB" dirty="0"/>
              <a:t>Shout Crisis Text Line text “SHOUT” to 85258</a:t>
            </a:r>
          </a:p>
          <a:p>
            <a:pPr marL="182880">
              <a:lnSpc>
                <a:spcPct val="110000"/>
              </a:lnSpc>
            </a:pPr>
            <a:r>
              <a:rPr lang="en-US" dirty="0"/>
              <a:t>Under 19’s Childline: 0800 1111</a:t>
            </a:r>
          </a:p>
          <a:p>
            <a:pPr marL="182880">
              <a:lnSpc>
                <a:spcPct val="110000"/>
              </a:lnSpc>
            </a:pPr>
            <a:endParaRPr lang="en-US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4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10C9A191-62EE-4A86-8FF9-6794BC3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5B91-1866-4331-813B-F26AAA5CC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1772" b="14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6222F81D-28CB-42CB-9961-602C33F65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1999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CA1D3-75CA-594B-AE3C-13914448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1201002"/>
            <a:ext cx="3831335" cy="43128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800"/>
              </a:spcAft>
            </a:pPr>
            <a:r>
              <a:rPr lang="en-US" sz="6000" dirty="0"/>
              <a:t>Questions, comments, and clarification</a:t>
            </a:r>
            <a:endParaRPr lang="en-US" sz="6000" i="1" kern="1200" spc="1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081E1E49-F752-49CA-BFF6-1303B0A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2021" y="1143293"/>
            <a:ext cx="0" cy="57147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331FDD79-B353-0742-8725-54822DFF4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992" y="1201002"/>
            <a:ext cx="6197007" cy="4312829"/>
          </a:xfrm>
        </p:spPr>
        <p:txBody>
          <a:bodyPr vert="horz" lIns="91440" tIns="45720" rIns="91440" bIns="45720" rtlCol="0">
            <a:normAutofit/>
          </a:bodyPr>
          <a:lstStyle/>
          <a:p>
            <a:pPr marL="182880" algn="ctr">
              <a:lnSpc>
                <a:spcPct val="110000"/>
              </a:lnSpc>
            </a:pPr>
            <a:endParaRPr lang="en-US" sz="4800" dirty="0"/>
          </a:p>
          <a:p>
            <a:pPr marL="182880" algn="ctr">
              <a:lnSpc>
                <a:spcPct val="110000"/>
              </a:lnSpc>
            </a:pPr>
            <a:endParaRPr lang="en-US" sz="4800" dirty="0"/>
          </a:p>
          <a:p>
            <a:pPr marL="182880" algn="ctr">
              <a:lnSpc>
                <a:spcPct val="110000"/>
              </a:lnSpc>
            </a:pPr>
            <a:r>
              <a:rPr lang="en-US" sz="7200" dirty="0"/>
              <a:t>Over to you</a:t>
            </a:r>
          </a:p>
          <a:p>
            <a:pPr marL="182880" algn="ctr">
              <a:lnSpc>
                <a:spcPct val="110000"/>
              </a:lnSpc>
            </a:pPr>
            <a:r>
              <a:rPr lang="en-US" sz="1700" dirty="0"/>
              <a:t>If you have any questions relating to this presentation please contact Paul McNamara on 07713 709428</a:t>
            </a: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E75910E-4112-4447-8981-4CA7ACEF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45118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VTI">
  <a:themeElements>
    <a:clrScheme name="AnalogousFromDarkSeedLeftStep">
      <a:dk1>
        <a:srgbClr val="000000"/>
      </a:dk1>
      <a:lt1>
        <a:srgbClr val="FFFFFF"/>
      </a:lt1>
      <a:dk2>
        <a:srgbClr val="213B36"/>
      </a:dk2>
      <a:lt2>
        <a:srgbClr val="E8E6E2"/>
      </a:lt2>
      <a:accent1>
        <a:srgbClr val="4D73C3"/>
      </a:accent1>
      <a:accent2>
        <a:srgbClr val="3B93B1"/>
      </a:accent2>
      <a:accent3>
        <a:srgbClr val="46B3A2"/>
      </a:accent3>
      <a:accent4>
        <a:srgbClr val="3BB16D"/>
      </a:accent4>
      <a:accent5>
        <a:srgbClr val="48B849"/>
      </a:accent5>
      <a:accent6>
        <a:srgbClr val="6BB13B"/>
      </a:accent6>
      <a:hlink>
        <a:srgbClr val="319543"/>
      </a:hlink>
      <a:folHlink>
        <a:srgbClr val="7F7F7F"/>
      </a:folHlink>
    </a:clrScheme>
    <a:fontScheme name="Custom 211">
      <a:majorFont>
        <a:latin typeface="Sitka Banner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8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6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VTI" id="{66EB4A02-0C0F-47F1-9F48-4E6882B9F967}" vid="{F3552358-4452-4FDA-9568-4F5DA32F7A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</TotalTime>
  <Words>607</Words>
  <Application>Microsoft Macintosh PowerPoint</Application>
  <PresentationFormat>Widescreen</PresentationFormat>
  <Paragraphs>88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Avenir Next LT Pro</vt:lpstr>
      <vt:lpstr>Futura Bk BT</vt:lpstr>
      <vt:lpstr>Sitka Banner</vt:lpstr>
      <vt:lpstr>HeadlinesVTI</vt:lpstr>
      <vt:lpstr>Looking After our Spiritual &amp; Mental  Health (post Pandemic) </vt:lpstr>
      <vt:lpstr>The role of Hospital  Chaplaincy in mental health? </vt:lpstr>
      <vt:lpstr>What is good mental health? </vt:lpstr>
      <vt:lpstr>What is poor mental health? </vt:lpstr>
      <vt:lpstr>Health conditions and age  Problems with mental health can occur at any time – but there is a spike in early adulthood   </vt:lpstr>
      <vt:lpstr> A few statistics…. </vt:lpstr>
      <vt:lpstr>PowerPoint Presentation</vt:lpstr>
      <vt:lpstr> </vt:lpstr>
      <vt:lpstr>The Impact of the Pandemic</vt:lpstr>
      <vt:lpstr>The Impact of the Pandemic  We are all in the same storm, but not in the same boat!</vt:lpstr>
      <vt:lpstr>But there’s more………</vt:lpstr>
      <vt:lpstr>Grief &amp; Mourning</vt:lpstr>
      <vt:lpstr>Grief &amp; Mourning</vt:lpstr>
      <vt:lpstr>What can we do for ourselves? </vt:lpstr>
      <vt:lpstr>What can we do for others? </vt:lpstr>
      <vt:lpstr>Empathy v. Sympathy  </vt:lpstr>
      <vt:lpstr>Where To Get Help….. </vt:lpstr>
      <vt:lpstr>Questions, comments, and clarification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good mental health? </dc:title>
  <dc:creator>paul mcnamara</dc:creator>
  <cp:lastModifiedBy>paul mcnamara</cp:lastModifiedBy>
  <cp:revision>42</cp:revision>
  <dcterms:created xsi:type="dcterms:W3CDTF">2021-09-30T16:18:04Z</dcterms:created>
  <dcterms:modified xsi:type="dcterms:W3CDTF">2022-11-16T17:27:13Z</dcterms:modified>
</cp:coreProperties>
</file>